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33"/>
  </p:notesMasterIdLst>
  <p:sldIdLst>
    <p:sldId id="538" r:id="rId5"/>
    <p:sldId id="328" r:id="rId6"/>
    <p:sldId id="329" r:id="rId7"/>
    <p:sldId id="579" r:id="rId8"/>
    <p:sldId id="331" r:id="rId9"/>
    <p:sldId id="575" r:id="rId10"/>
    <p:sldId id="576" r:id="rId11"/>
    <p:sldId id="573" r:id="rId12"/>
    <p:sldId id="580" r:id="rId13"/>
    <p:sldId id="577" r:id="rId14"/>
    <p:sldId id="578" r:id="rId15"/>
    <p:sldId id="581" r:id="rId16"/>
    <p:sldId id="585" r:id="rId17"/>
    <p:sldId id="583" r:id="rId18"/>
    <p:sldId id="582" r:id="rId19"/>
    <p:sldId id="584" r:id="rId20"/>
    <p:sldId id="586" r:id="rId21"/>
    <p:sldId id="589" r:id="rId22"/>
    <p:sldId id="587" r:id="rId23"/>
    <p:sldId id="588" r:id="rId24"/>
    <p:sldId id="590" r:id="rId25"/>
    <p:sldId id="591" r:id="rId26"/>
    <p:sldId id="592" r:id="rId27"/>
    <p:sldId id="593" r:id="rId28"/>
    <p:sldId id="595" r:id="rId29"/>
    <p:sldId id="597" r:id="rId30"/>
    <p:sldId id="594" r:id="rId31"/>
    <p:sldId id="570" r:id="rId32"/>
  </p:sldIdLst>
  <p:sldSz cx="12192000" cy="6858000"/>
  <p:notesSz cx="9939338" cy="68072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CA548C-9DE2-43D4-8C56-3353473B53CA}">
          <p14:sldIdLst>
            <p14:sldId id="538"/>
          </p14:sldIdLst>
        </p14:section>
        <p14:section name="Course Outlines" id="{12F7EED3-C5CC-4765-BA4E-C0C7DD91C977}">
          <p14:sldIdLst>
            <p14:sldId id="328"/>
            <p14:sldId id="329"/>
            <p14:sldId id="579"/>
            <p14:sldId id="331"/>
            <p14:sldId id="575"/>
            <p14:sldId id="576"/>
            <p14:sldId id="573"/>
            <p14:sldId id="580"/>
            <p14:sldId id="577"/>
            <p14:sldId id="578"/>
            <p14:sldId id="581"/>
            <p14:sldId id="585"/>
            <p14:sldId id="583"/>
            <p14:sldId id="582"/>
            <p14:sldId id="584"/>
            <p14:sldId id="586"/>
            <p14:sldId id="589"/>
            <p14:sldId id="587"/>
            <p14:sldId id="588"/>
            <p14:sldId id="590"/>
            <p14:sldId id="591"/>
            <p14:sldId id="592"/>
            <p14:sldId id="593"/>
            <p14:sldId id="595"/>
            <p14:sldId id="597"/>
            <p14:sldId id="594"/>
          </p14:sldIdLst>
        </p14:section>
        <p14:section name="End" id="{B5615807-0ACF-6742-B2F6-57D8A720268E}">
          <p14:sldIdLst>
            <p14:sldId id="5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77D"/>
    <a:srgbClr val="20B080"/>
    <a:srgbClr val="5B9BD5"/>
    <a:srgbClr val="D9D9D9"/>
    <a:srgbClr val="000000"/>
    <a:srgbClr val="222A35"/>
    <a:srgbClr val="3C3C3C"/>
    <a:srgbClr val="E985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2FDD8-DA3B-4E4C-BA8A-581712FBA17C}" v="191" dt="2020-11-05T03:01:45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74458" autoAdjust="0"/>
  </p:normalViewPr>
  <p:slideViewPr>
    <p:cSldViewPr snapToGrid="0">
      <p:cViewPr varScale="1">
        <p:scale>
          <a:sx n="58" d="100"/>
          <a:sy n="58" d="100"/>
        </p:scale>
        <p:origin x="33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7047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9994" y="0"/>
            <a:ext cx="4307047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AB573-1DCA-4F94-A57C-E0C99089C12C}" type="datetimeFigureOut">
              <a:rPr lang="th-TH" smtClean="0"/>
              <a:t>21/11/65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65660"/>
            <a:ext cx="4307047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9994" y="6465660"/>
            <a:ext cx="4307047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751D3-7346-475E-95FD-CBB6E792B2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900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218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2364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350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13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751D3-7346-475E-95FD-CBB6E792B2BC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159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8026400" cy="1735137"/>
          </a:xfrm>
        </p:spPr>
        <p:txBody>
          <a:bodyPr anchor="b"/>
          <a:lstStyle>
            <a:lvl1pPr algn="l">
              <a:defRPr sz="600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8026400" cy="9826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0B080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69680"/>
            <a:ext cx="1100330" cy="805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438900"/>
            <a:ext cx="2743200" cy="419100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258196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th-TH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634831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Company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9329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1963"/>
            <a:ext cx="10515600" cy="7187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3"/>
          </p:nvPr>
        </p:nvSpPr>
        <p:spPr>
          <a:xfrm>
            <a:off x="0" y="1828800"/>
            <a:ext cx="12192000" cy="5029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1076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51781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798763"/>
            <a:ext cx="6845300" cy="963147"/>
          </a:xfrm>
        </p:spPr>
        <p:txBody>
          <a:bodyPr anchor="b"/>
          <a:lstStyle>
            <a:lvl1pPr algn="l">
              <a:defRPr sz="600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th-TH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76600" y="3883983"/>
            <a:ext cx="6845300" cy="56101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0B080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th-TH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5274865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th-TH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276600" y="5651500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Company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085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870124"/>
            <a:ext cx="1214630" cy="88905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32100" y="2455863"/>
            <a:ext cx="6845300" cy="1735137"/>
          </a:xfrm>
        </p:spPr>
        <p:txBody>
          <a:bodyPr anchor="b"/>
          <a:lstStyle>
            <a:lvl1pPr algn="l">
              <a:defRPr sz="600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  <a:endParaRPr lang="th-TH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832100" y="4396349"/>
            <a:ext cx="6845300" cy="9826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0B080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832100" y="5830770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Date</a:t>
            </a:r>
            <a:endParaRPr lang="th-TH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2832100" y="6207405"/>
            <a:ext cx="3098800" cy="376635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Company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778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" y="0"/>
            <a:ext cx="121680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493964"/>
            <a:ext cx="10515600" cy="1227138"/>
          </a:xfrm>
        </p:spPr>
        <p:txBody>
          <a:bodyPr anchor="b">
            <a:normAutofit/>
          </a:bodyPr>
          <a:lstStyle>
            <a:lvl1pPr algn="ctr">
              <a:defRPr sz="7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37893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732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5954"/>
            <a:ext cx="5020880" cy="4140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1963"/>
            <a:ext cx="10515600" cy="7187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464" y="2684582"/>
            <a:ext cx="3562351" cy="2762250"/>
          </a:xfrm>
        </p:spPr>
        <p:txBody>
          <a:bodyPr/>
          <a:lstStyle>
            <a:lvl1pPr>
              <a:defRPr>
                <a:solidFill>
                  <a:srgbClr val="3C3C3C"/>
                </a:solidFill>
              </a:defRPr>
            </a:lvl1pPr>
            <a:lvl2pPr>
              <a:defRPr>
                <a:solidFill>
                  <a:srgbClr val="3C3C3C"/>
                </a:solidFill>
              </a:defRPr>
            </a:lvl2pPr>
            <a:lvl3pPr>
              <a:defRPr>
                <a:solidFill>
                  <a:srgbClr val="3C3C3C"/>
                </a:solidFill>
              </a:defRPr>
            </a:lvl3pPr>
            <a:lvl4pPr>
              <a:defRPr>
                <a:solidFill>
                  <a:srgbClr val="3C3C3C"/>
                </a:solidFill>
              </a:defRPr>
            </a:lvl4pPr>
            <a:lvl5pPr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80" y="2005954"/>
            <a:ext cx="5024820" cy="4143272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20"/>
          </p:nvPr>
        </p:nvSpPr>
        <p:spPr>
          <a:xfrm>
            <a:off x="7060214" y="2694841"/>
            <a:ext cx="3562351" cy="2762250"/>
          </a:xfrm>
        </p:spPr>
        <p:txBody>
          <a:bodyPr/>
          <a:lstStyle>
            <a:lvl1pPr>
              <a:defRPr>
                <a:solidFill>
                  <a:srgbClr val="3C3C3C"/>
                </a:solidFill>
              </a:defRPr>
            </a:lvl1pPr>
            <a:lvl2pPr>
              <a:defRPr>
                <a:solidFill>
                  <a:srgbClr val="3C3C3C"/>
                </a:solidFill>
              </a:defRPr>
            </a:lvl2pPr>
            <a:lvl3pPr>
              <a:defRPr>
                <a:solidFill>
                  <a:srgbClr val="3C3C3C"/>
                </a:solidFill>
              </a:defRPr>
            </a:lvl3pPr>
            <a:lvl4pPr>
              <a:defRPr>
                <a:solidFill>
                  <a:srgbClr val="3C3C3C"/>
                </a:solidFill>
              </a:defRPr>
            </a:lvl4pPr>
            <a:lvl5pPr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763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32" y="2637227"/>
            <a:ext cx="5181600" cy="40842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083850"/>
            <a:ext cx="5997575" cy="5774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172132" y="1083850"/>
            <a:ext cx="5181600" cy="1307314"/>
          </a:xfrm>
        </p:spPr>
        <p:txBody>
          <a:bodyPr anchor="b">
            <a:normAutofit/>
          </a:bodyPr>
          <a:lstStyle>
            <a:lvl1pPr algn="l">
              <a:defRPr sz="3200" baseline="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th-TH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6981756" y="3289689"/>
            <a:ext cx="3562351" cy="2762250"/>
          </a:xfrm>
        </p:spPr>
        <p:txBody>
          <a:bodyPr/>
          <a:lstStyle>
            <a:lvl1pPr>
              <a:defRPr>
                <a:solidFill>
                  <a:srgbClr val="3C3C3C"/>
                </a:solidFill>
              </a:defRPr>
            </a:lvl1pPr>
            <a:lvl2pPr>
              <a:defRPr>
                <a:solidFill>
                  <a:srgbClr val="3C3C3C"/>
                </a:solidFill>
              </a:defRPr>
            </a:lvl2pPr>
            <a:lvl3pPr>
              <a:defRPr>
                <a:solidFill>
                  <a:srgbClr val="3C3C3C"/>
                </a:solidFill>
              </a:defRPr>
            </a:lvl3pPr>
            <a:lvl4pPr>
              <a:defRPr>
                <a:solidFill>
                  <a:srgbClr val="3C3C3C"/>
                </a:solidFill>
              </a:defRPr>
            </a:lvl4pPr>
            <a:lvl5pPr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718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32" y="2637228"/>
            <a:ext cx="5181600" cy="4084247"/>
          </a:xfrm>
          <a:prstGeom prst="rect">
            <a:avLst/>
          </a:prstGeom>
        </p:spPr>
      </p:pic>
      <p:sp>
        <p:nvSpPr>
          <p:cNvPr id="21" name="Content Placeholder 3"/>
          <p:cNvSpPr>
            <a:spLocks noGrp="1"/>
          </p:cNvSpPr>
          <p:nvPr>
            <p:ph sz="half" idx="2"/>
          </p:nvPr>
        </p:nvSpPr>
        <p:spPr>
          <a:xfrm>
            <a:off x="0" y="1083850"/>
            <a:ext cx="5997575" cy="5774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6172132" y="1083850"/>
            <a:ext cx="5181600" cy="1307314"/>
          </a:xfrm>
        </p:spPr>
        <p:txBody>
          <a:bodyPr anchor="b">
            <a:normAutofit/>
          </a:bodyPr>
          <a:lstStyle>
            <a:lvl1pPr algn="l">
              <a:defRPr sz="3200" baseline="0">
                <a:solidFill>
                  <a:srgbClr val="3C3C3C"/>
                </a:solidFill>
                <a:latin typeface="+mn-lt"/>
              </a:defRPr>
            </a:lvl1pPr>
          </a:lstStyle>
          <a:p>
            <a:r>
              <a:rPr lang="en-US"/>
              <a:t>Click to edit Title</a:t>
            </a:r>
            <a:endParaRPr lang="th-TH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6981756" y="3299214"/>
            <a:ext cx="3562351" cy="2762250"/>
          </a:xfrm>
        </p:spPr>
        <p:txBody>
          <a:bodyPr/>
          <a:lstStyle>
            <a:lvl1pPr>
              <a:defRPr>
                <a:solidFill>
                  <a:srgbClr val="3C3C3C"/>
                </a:solidFill>
              </a:defRPr>
            </a:lvl1pPr>
            <a:lvl2pPr>
              <a:defRPr>
                <a:solidFill>
                  <a:srgbClr val="3C3C3C"/>
                </a:solidFill>
              </a:defRPr>
            </a:lvl2pPr>
            <a:lvl3pPr>
              <a:defRPr>
                <a:solidFill>
                  <a:srgbClr val="3C3C3C"/>
                </a:solidFill>
              </a:defRPr>
            </a:lvl3pPr>
            <a:lvl4pPr>
              <a:defRPr>
                <a:solidFill>
                  <a:srgbClr val="3C3C3C"/>
                </a:solidFill>
              </a:defRPr>
            </a:lvl4pPr>
            <a:lvl5pPr>
              <a:defRPr>
                <a:solidFill>
                  <a:srgbClr val="3C3C3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153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0" y="1083850"/>
            <a:ext cx="12192000" cy="5774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311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0" y="1083850"/>
            <a:ext cx="10515600" cy="5134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7332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0" y="1083850"/>
            <a:ext cx="3185212" cy="3002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503394" y="1083850"/>
            <a:ext cx="3185212" cy="3002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5"/>
          </p:nvPr>
        </p:nvSpPr>
        <p:spPr>
          <a:xfrm>
            <a:off x="8168588" y="1083850"/>
            <a:ext cx="3185212" cy="3002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4333874"/>
            <a:ext cx="3184525" cy="1628775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504081" y="4333874"/>
            <a:ext cx="3184525" cy="1628775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68588" y="4333874"/>
            <a:ext cx="3184525" cy="1628775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3C3C3C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51650"/>
            <a:ext cx="5886450" cy="367505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20B080"/>
                </a:solidFill>
              </a:defRPr>
            </a:lvl1pPr>
          </a:lstStyle>
          <a:p>
            <a:pPr lvl="0"/>
            <a:r>
              <a:rPr lang="en-US"/>
              <a:t>SECTION TITLE –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2841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71963"/>
            <a:ext cx="10515600" cy="718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4E933-11A3-400D-B14A-6F14901CF87A}" type="slidenum">
              <a:rPr lang="th-TH" smtClean="0"/>
              <a:t>‹#›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522" y="365125"/>
            <a:ext cx="614555" cy="4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4" r:id="rId7"/>
    <p:sldLayoutId id="2147483661" r:id="rId8"/>
    <p:sldLayoutId id="2147483658" r:id="rId9"/>
    <p:sldLayoutId id="2147483659" r:id="rId10"/>
    <p:sldLayoutId id="2147483660" r:id="rId11"/>
    <p:sldLayoutId id="2147483656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3C3C3C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3C3C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3C3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3C3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3C3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C3C3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server6.arcgisonline.com/arcgis/rest/services/NapervilleShelters/FeatureServer/0" TargetMode="External"/><Relationship Id="rId2" Type="http://schemas.openxmlformats.org/officeDocument/2006/relationships/hyperlink" Target="https://sampleserver6.arcgisonline.com/arcgis/rest/services/NapervilleShelters/MapServer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s.arcgis.com/javascript/latest/api-reference/esri-widgets-Editor.html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mpleserver6.arcgisonline.com/arcgis/rest/services/NapervilleShelters/FeatureServer/0" TargetMode="External"/><Relationship Id="rId2" Type="http://schemas.openxmlformats.org/officeDocument/2006/relationships/hyperlink" Target="https://sampleserver6.arcgisonline.com/arcgis/rest/services/NapervilleShelters/MapServer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me/ti/g2/x-5BHzljhVJjyvuqzOfi4_GaZAi-M6uMdMqWPw?utm_source=invitation&amp;utm_medium=link_copy&amp;utm_campaign=default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005029@cdg.co.th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gisc5029/QuizAsset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9458" y="1218464"/>
            <a:ext cx="9754973" cy="1217184"/>
          </a:xfrm>
        </p:spPr>
        <p:txBody>
          <a:bodyPr>
            <a:noAutofit/>
          </a:bodyPr>
          <a:lstStyle/>
          <a:p>
            <a:r>
              <a:rPr lang="en-US" dirty="0"/>
              <a:t>Quiz Test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805136"/>
            <a:ext cx="8026400" cy="982662"/>
          </a:xfrm>
        </p:spPr>
        <p:txBody>
          <a:bodyPr/>
          <a:lstStyle/>
          <a:p>
            <a:r>
              <a:rPr lang="en-US" dirty="0"/>
              <a:t>A training course for GIS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8200" y="5258196"/>
            <a:ext cx="4165600" cy="376635"/>
          </a:xfrm>
        </p:spPr>
        <p:txBody>
          <a:bodyPr>
            <a:noAutofit/>
          </a:bodyPr>
          <a:lstStyle/>
          <a:p>
            <a:r>
              <a:rPr lang="en-US" dirty="0"/>
              <a:t>…</a:t>
            </a:r>
            <a:endParaRPr lang="th-T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38200" y="5634831"/>
            <a:ext cx="3098800" cy="494120"/>
          </a:xfrm>
        </p:spPr>
        <p:txBody>
          <a:bodyPr/>
          <a:lstStyle/>
          <a:p>
            <a:r>
              <a:rPr lang="en-US" dirty="0"/>
              <a:t>Prepared by GIS Co., Ltd.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3515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340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2.1 Display Map on Register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B64E3-E067-E4C2-06FC-61C9AF57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0" y="1524438"/>
            <a:ext cx="7585446" cy="380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7E3E45-8C7E-3C8A-C6BE-FFE75B0450A9}"/>
              </a:ext>
            </a:extLst>
          </p:cNvPr>
          <p:cNvSpPr txBox="1"/>
          <p:nvPr/>
        </p:nvSpPr>
        <p:spPr>
          <a:xfrm>
            <a:off x="8651665" y="1524438"/>
            <a:ext cx="31117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 Initial</a:t>
            </a:r>
            <a:r>
              <a:rPr lang="en-US" dirty="0"/>
              <a:t>:</a:t>
            </a:r>
          </a:p>
          <a:p>
            <a:r>
              <a:rPr lang="en-US" dirty="0"/>
              <a:t>Center At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20B080"/>
                </a:solidFill>
              </a:rPr>
              <a:t>[101.704, 12.704]</a:t>
            </a:r>
          </a:p>
          <a:p>
            <a:r>
              <a:rPr lang="en-US" dirty="0"/>
              <a:t>Zoom level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20B08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00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10401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Map Service: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https://sampleserver6.arcgisonline.com/arcgis/rest/services/NapervilleShelters/MapServer</a:t>
            </a:r>
            <a:r>
              <a:rPr lang="en-US" sz="1600" dirty="0"/>
              <a:t> </a:t>
            </a:r>
          </a:p>
          <a:p>
            <a:r>
              <a:rPr lang="en-US" sz="1600" b="1" dirty="0"/>
              <a:t>Feature Service: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https://sampleserver6.arcgisonline.com/arcgis/rest/services/NapervilleShelters/FeatureServer/0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/>
              <a:t>2.2 Display </a:t>
            </a:r>
            <a:r>
              <a:rPr lang="en-US" sz="1600" b="1" dirty="0">
                <a:solidFill>
                  <a:srgbClr val="FF0000"/>
                </a:solidFill>
              </a:rPr>
              <a:t>“NapervilleShelters”</a:t>
            </a:r>
            <a:r>
              <a:rPr lang="en-US" sz="1600" b="1" dirty="0"/>
              <a:t> Map Service on Specific Condition</a:t>
            </a:r>
          </a:p>
          <a:p>
            <a:r>
              <a:rPr lang="en-US" sz="1600" dirty="0"/>
              <a:t>- Only display data that has attributes</a:t>
            </a:r>
            <a:r>
              <a:rPr lang="en-US" sz="1600" dirty="0">
                <a:solidFill>
                  <a:srgbClr val="20B080"/>
                </a:solidFill>
              </a:rPr>
              <a:t>: </a:t>
            </a:r>
            <a:r>
              <a:rPr lang="en-US" sz="1600" dirty="0">
                <a:solidFill>
                  <a:srgbClr val="FF0000"/>
                </a:solidFill>
              </a:rPr>
              <a:t>“organiz” = 'GISC'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15E6A-7AA0-80E1-E863-570D56A9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7" y="2260076"/>
            <a:ext cx="4730510" cy="304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5D970-C154-749C-7948-65E0D08B4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2260076"/>
            <a:ext cx="5245942" cy="304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506230D-2573-026C-3812-5D9CACCB84E2}"/>
              </a:ext>
            </a:extLst>
          </p:cNvPr>
          <p:cNvSpPr/>
          <p:nvPr/>
        </p:nvSpPr>
        <p:spPr>
          <a:xfrm>
            <a:off x="5656082" y="3714161"/>
            <a:ext cx="716438" cy="44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B6186-4554-5C4B-D7FE-800EAF0BDCE7}"/>
              </a:ext>
            </a:extLst>
          </p:cNvPr>
          <p:cNvSpPr txBox="1"/>
          <p:nvPr/>
        </p:nvSpPr>
        <p:spPr>
          <a:xfrm>
            <a:off x="7729979" y="4341026"/>
            <a:ext cx="618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Only “organiz” = 'GISC'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590213-616A-FF90-25AD-ABFC58637B91}"/>
              </a:ext>
            </a:extLst>
          </p:cNvPr>
          <p:cNvSpPr/>
          <p:nvPr/>
        </p:nvSpPr>
        <p:spPr>
          <a:xfrm>
            <a:off x="4421171" y="2950590"/>
            <a:ext cx="697584" cy="622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6AC24-A865-5ACD-1299-FCDE56C868CB}"/>
              </a:ext>
            </a:extLst>
          </p:cNvPr>
          <p:cNvSpPr/>
          <p:nvPr/>
        </p:nvSpPr>
        <p:spPr>
          <a:xfrm>
            <a:off x="10869104" y="2806831"/>
            <a:ext cx="697584" cy="622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3EA12-DB61-0E24-1A1F-6D2B9A3DF0C8}"/>
              </a:ext>
            </a:extLst>
          </p:cNvPr>
          <p:cNvSpPr/>
          <p:nvPr/>
        </p:nvSpPr>
        <p:spPr>
          <a:xfrm>
            <a:off x="838200" y="3624606"/>
            <a:ext cx="697584" cy="622169"/>
          </a:xfrm>
          <a:prstGeom prst="rect">
            <a:avLst/>
          </a:prstGeom>
          <a:noFill/>
          <a:ln w="38100">
            <a:solidFill>
              <a:srgbClr val="33A7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A505F-8E57-9D77-0F0A-0F6316D5E870}"/>
              </a:ext>
            </a:extLst>
          </p:cNvPr>
          <p:cNvSpPr/>
          <p:nvPr/>
        </p:nvSpPr>
        <p:spPr>
          <a:xfrm>
            <a:off x="7032395" y="3472598"/>
            <a:ext cx="697584" cy="622169"/>
          </a:xfrm>
          <a:prstGeom prst="rect">
            <a:avLst/>
          </a:prstGeom>
          <a:noFill/>
          <a:ln w="38100">
            <a:solidFill>
              <a:srgbClr val="33A7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6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8039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2.3 Implement </a:t>
            </a:r>
            <a:r>
              <a:rPr lang="en-US" sz="1600" b="1" dirty="0">
                <a:solidFill>
                  <a:srgbClr val="20B080"/>
                </a:solidFill>
              </a:rPr>
              <a:t>Create, Update</a:t>
            </a:r>
            <a:r>
              <a:rPr lang="en-US" sz="1600" b="1" dirty="0"/>
              <a:t> and</a:t>
            </a:r>
            <a:r>
              <a:rPr lang="en-US" sz="1600" b="1" dirty="0">
                <a:solidFill>
                  <a:srgbClr val="20B080"/>
                </a:solidFill>
              </a:rPr>
              <a:t> Delete </a:t>
            </a:r>
            <a:r>
              <a:rPr lang="en-US" sz="1600" b="1" dirty="0"/>
              <a:t>on </a:t>
            </a:r>
            <a:r>
              <a:rPr lang="en-US" sz="1600" b="1" dirty="0">
                <a:solidFill>
                  <a:srgbClr val="FF0000"/>
                </a:solidFill>
              </a:rPr>
              <a:t>NapervilleShelters </a:t>
            </a:r>
            <a:r>
              <a:rPr lang="en-US" sz="1600" b="1" dirty="0"/>
              <a:t>Service</a:t>
            </a:r>
          </a:p>
          <a:p>
            <a:r>
              <a:rPr lang="en-US" sz="1600" dirty="0"/>
              <a:t>By using </a:t>
            </a:r>
            <a:r>
              <a:rPr lang="en-US" sz="1600" dirty="0">
                <a:solidFill>
                  <a:srgbClr val="FF0000"/>
                </a:solidFill>
              </a:rPr>
              <a:t>Editor Widget</a:t>
            </a:r>
          </a:p>
          <a:p>
            <a:r>
              <a:rPr lang="en-US" sz="1600" dirty="0"/>
              <a:t>- </a:t>
            </a:r>
            <a:r>
              <a:rPr lang="en-US" sz="1600" dirty="0">
                <a:hlinkClick r:id="rId2"/>
              </a:rPr>
              <a:t>https://developers.arcgis.com/javascript/latest/api-reference/esri-widgets-Editor.html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BB5BE-D85E-C765-CC9D-F597B36E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0" y="1962439"/>
            <a:ext cx="11635819" cy="387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36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8780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2.4 Click the feature to display a popup</a:t>
            </a:r>
          </a:p>
          <a:p>
            <a:r>
              <a:rPr lang="en-US" sz="1600" dirty="0"/>
              <a:t>Display popup with the following attributes: </a:t>
            </a:r>
            <a:r>
              <a:rPr lang="en-US" sz="1600" b="1" dirty="0">
                <a:solidFill>
                  <a:srgbClr val="FF0000"/>
                </a:solidFill>
              </a:rPr>
              <a:t>Shelter Cap, Pet Friendly, Wheelchair Accessible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32178-69F6-B997-6708-A99156A0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36" y="1552378"/>
            <a:ext cx="5790832" cy="52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8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7036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2.5 Implement </a:t>
            </a:r>
            <a:r>
              <a:rPr lang="en-US" sz="1600" b="1" dirty="0">
                <a:solidFill>
                  <a:srgbClr val="20B080"/>
                </a:solidFill>
              </a:rPr>
              <a:t>Clear</a:t>
            </a:r>
            <a:r>
              <a:rPr lang="en-US" sz="1600" b="1" dirty="0"/>
              <a:t> Button to remove demo data from feature service.</a:t>
            </a:r>
          </a:p>
          <a:p>
            <a:r>
              <a:rPr lang="en-US" sz="1600" dirty="0"/>
              <a:t>- remove all data that has attributes: </a:t>
            </a:r>
            <a:r>
              <a:rPr lang="en-US" sz="1600" b="1" dirty="0">
                <a:solidFill>
                  <a:srgbClr val="FF0000"/>
                </a:solidFill>
              </a:rPr>
              <a:t>“organiz” = 'GISC'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E31AB-9367-C477-8C6A-C27A1156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1" y="1640258"/>
            <a:ext cx="4780814" cy="4294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A5851-DC75-4C50-25FC-59515C70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74" y="1640257"/>
            <a:ext cx="4766534" cy="4294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7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Quiz #2 – Register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14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A8DB-7911-5041-E7B5-F578B85109A6}"/>
              </a:ext>
            </a:extLst>
          </p:cNvPr>
          <p:cNvSpPr txBox="1"/>
          <p:nvPr/>
        </p:nvSpPr>
        <p:spPr>
          <a:xfrm>
            <a:off x="838200" y="905522"/>
            <a:ext cx="58963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Goal of Quiz#2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Test basic of ArcGIS API for JavaScript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Map and Layer Concept.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Be able to use the widget of API.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Be able to use the operation of feature services via API.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Be able to use the popup template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*** Functionality &gt; Beautiful UI</a:t>
            </a:r>
          </a:p>
        </p:txBody>
      </p:sp>
    </p:spTree>
    <p:extLst>
      <p:ext uri="{BB962C8B-B14F-4D97-AF65-F5344CB8AC3E}">
        <p14:creationId xmlns:p14="http://schemas.microsoft.com/office/powerpoint/2010/main" val="294557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Quiz #3 (Extra)</a:t>
            </a:r>
            <a:endParaRPr lang="th-TH" dirty="0">
              <a:solidFill>
                <a:srgbClr val="FFFF00"/>
              </a:solidFill>
              <a:latin typeface="Poppins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Page</a:t>
            </a:r>
            <a:endParaRPr lang="th-TH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7403E45-EBB1-AFD4-E5D3-EDC15BC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solidFill>
                  <a:schemeClr val="bg1"/>
                </a:solidFill>
                <a:latin typeface="Poppins" pitchFamily="2" charset="77"/>
              </a:rPr>
              <a:t>15</a:t>
            </a:fld>
            <a:endParaRPr lang="th-TH" sz="1400" dirty="0">
              <a:solidFill>
                <a:schemeClr val="bg1"/>
              </a:solidFill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905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340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3.1 Display Map on Register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B64E3-E067-E4C2-06FC-61C9AF57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0" y="1524438"/>
            <a:ext cx="7585446" cy="380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7E3E45-8C7E-3C8A-C6BE-FFE75B0450A9}"/>
              </a:ext>
            </a:extLst>
          </p:cNvPr>
          <p:cNvSpPr txBox="1"/>
          <p:nvPr/>
        </p:nvSpPr>
        <p:spPr>
          <a:xfrm>
            <a:off x="8651665" y="1524438"/>
            <a:ext cx="31117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 Initial</a:t>
            </a:r>
            <a:r>
              <a:rPr lang="en-US" dirty="0"/>
              <a:t>:</a:t>
            </a:r>
          </a:p>
          <a:p>
            <a:r>
              <a:rPr lang="en-US" dirty="0"/>
              <a:t>Center At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20B080"/>
                </a:solidFill>
              </a:rPr>
              <a:t>[101.704, 12.704]</a:t>
            </a:r>
          </a:p>
          <a:p>
            <a:r>
              <a:rPr lang="en-US" dirty="0"/>
              <a:t>Zoom level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20B08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127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10401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Map Service:</a:t>
            </a:r>
            <a:r>
              <a:rPr lang="en-US" sz="1600" dirty="0"/>
              <a:t> </a:t>
            </a:r>
            <a:r>
              <a:rPr lang="en-US" sz="1600" dirty="0">
                <a:hlinkClick r:id="rId2"/>
              </a:rPr>
              <a:t>https://sampleserver6.arcgisonline.com/arcgis/rest/services/NapervilleShelters/MapServer</a:t>
            </a:r>
            <a:r>
              <a:rPr lang="en-US" sz="1600" dirty="0"/>
              <a:t> </a:t>
            </a:r>
          </a:p>
          <a:p>
            <a:r>
              <a:rPr lang="en-US" sz="1600" b="1" dirty="0"/>
              <a:t>Feature Service: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https://sampleserver6.arcgisonline.com/arcgis/rest/services/NapervilleShelters/FeatureServer/0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/>
              <a:t>3.2 Display </a:t>
            </a:r>
            <a:r>
              <a:rPr lang="en-US" sz="1600" b="1" dirty="0">
                <a:solidFill>
                  <a:srgbClr val="FF0000"/>
                </a:solidFill>
              </a:rPr>
              <a:t>“NapervilleShelters”</a:t>
            </a:r>
            <a:r>
              <a:rPr lang="en-US" sz="1600" b="1" dirty="0"/>
              <a:t> Map Service on Specific Condition</a:t>
            </a:r>
          </a:p>
          <a:p>
            <a:r>
              <a:rPr lang="en-US" sz="1600" dirty="0"/>
              <a:t>- Only display data that has attributes</a:t>
            </a:r>
            <a:r>
              <a:rPr lang="en-US" sz="1600" dirty="0">
                <a:solidFill>
                  <a:srgbClr val="20B080"/>
                </a:solidFill>
              </a:rPr>
              <a:t>: </a:t>
            </a:r>
            <a:r>
              <a:rPr lang="en-US" sz="1600" dirty="0">
                <a:solidFill>
                  <a:srgbClr val="FF0000"/>
                </a:solidFill>
              </a:rPr>
              <a:t>“organiz” = 'GISC'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15E6A-7AA0-80E1-E863-570D56A9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7" y="2260076"/>
            <a:ext cx="4730510" cy="304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5D970-C154-749C-7948-65E0D08B4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2260076"/>
            <a:ext cx="5245942" cy="304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506230D-2573-026C-3812-5D9CACCB84E2}"/>
              </a:ext>
            </a:extLst>
          </p:cNvPr>
          <p:cNvSpPr/>
          <p:nvPr/>
        </p:nvSpPr>
        <p:spPr>
          <a:xfrm>
            <a:off x="5656082" y="3714161"/>
            <a:ext cx="716438" cy="44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B6186-4554-5C4B-D7FE-800EAF0BDCE7}"/>
              </a:ext>
            </a:extLst>
          </p:cNvPr>
          <p:cNvSpPr txBox="1"/>
          <p:nvPr/>
        </p:nvSpPr>
        <p:spPr>
          <a:xfrm>
            <a:off x="7729979" y="4341026"/>
            <a:ext cx="618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Only “organiz” = 'GISC'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590213-616A-FF90-25AD-ABFC58637B91}"/>
              </a:ext>
            </a:extLst>
          </p:cNvPr>
          <p:cNvSpPr/>
          <p:nvPr/>
        </p:nvSpPr>
        <p:spPr>
          <a:xfrm>
            <a:off x="4421171" y="2950590"/>
            <a:ext cx="697584" cy="622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6AC24-A865-5ACD-1299-FCDE56C868CB}"/>
              </a:ext>
            </a:extLst>
          </p:cNvPr>
          <p:cNvSpPr/>
          <p:nvPr/>
        </p:nvSpPr>
        <p:spPr>
          <a:xfrm>
            <a:off x="10869104" y="2806831"/>
            <a:ext cx="697584" cy="622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3EA12-DB61-0E24-1A1F-6D2B9A3DF0C8}"/>
              </a:ext>
            </a:extLst>
          </p:cNvPr>
          <p:cNvSpPr/>
          <p:nvPr/>
        </p:nvSpPr>
        <p:spPr>
          <a:xfrm>
            <a:off x="838200" y="3624606"/>
            <a:ext cx="697584" cy="622169"/>
          </a:xfrm>
          <a:prstGeom prst="rect">
            <a:avLst/>
          </a:prstGeom>
          <a:noFill/>
          <a:ln w="38100">
            <a:solidFill>
              <a:srgbClr val="33A7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A505F-8E57-9D77-0F0A-0F6316D5E870}"/>
              </a:ext>
            </a:extLst>
          </p:cNvPr>
          <p:cNvSpPr/>
          <p:nvPr/>
        </p:nvSpPr>
        <p:spPr>
          <a:xfrm>
            <a:off x="7032395" y="3472598"/>
            <a:ext cx="697584" cy="622169"/>
          </a:xfrm>
          <a:prstGeom prst="rect">
            <a:avLst/>
          </a:prstGeom>
          <a:noFill/>
          <a:ln w="38100">
            <a:solidFill>
              <a:srgbClr val="33A7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4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498987" y="799549"/>
            <a:ext cx="1065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3.3 Implement Search Filtering Panel</a:t>
            </a:r>
          </a:p>
          <a:p>
            <a:r>
              <a:rPr lang="en-US" sz="1600" dirty="0"/>
              <a:t>- Click the </a:t>
            </a:r>
            <a:r>
              <a:rPr lang="en-US" sz="1600" dirty="0">
                <a:solidFill>
                  <a:srgbClr val="FF0000"/>
                </a:solidFill>
              </a:rPr>
              <a:t>“Select Location” </a:t>
            </a:r>
            <a:r>
              <a:rPr lang="en-US" sz="1600" dirty="0"/>
              <a:t>and Click on “</a:t>
            </a:r>
            <a:r>
              <a:rPr lang="en-US" sz="1600" dirty="0">
                <a:solidFill>
                  <a:srgbClr val="0070C0"/>
                </a:solidFill>
              </a:rPr>
              <a:t>Map</a:t>
            </a:r>
            <a:r>
              <a:rPr lang="en-US" sz="1600" dirty="0"/>
              <a:t>” to draw a buffer and filter data that meet the specific condition on Search Filtering Panel </a:t>
            </a:r>
            <a:r>
              <a:rPr lang="en-US" sz="1600" dirty="0">
                <a:solidFill>
                  <a:srgbClr val="33A77D"/>
                </a:solidFill>
              </a:rPr>
              <a:t> (**Buffer Size minimum = 0 meters, maximum = 1000 meters)</a:t>
            </a:r>
            <a:endParaRPr lang="en-US" sz="1600" b="1" dirty="0">
              <a:solidFill>
                <a:srgbClr val="33A77D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7AB05A-8FF0-DFF3-407C-845CA4C7AB28}"/>
              </a:ext>
            </a:extLst>
          </p:cNvPr>
          <p:cNvGrpSpPr/>
          <p:nvPr/>
        </p:nvGrpSpPr>
        <p:grpSpPr>
          <a:xfrm>
            <a:off x="393911" y="1825310"/>
            <a:ext cx="4809393" cy="4335285"/>
            <a:chOff x="621685" y="1394464"/>
            <a:chExt cx="5886449" cy="53061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93491-BCCA-9060-D4DA-EE05C1EE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85" y="1394464"/>
              <a:ext cx="5886449" cy="53061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2D9639-928D-C7E3-D93E-847DB4EA0AC7}"/>
                </a:ext>
              </a:extLst>
            </p:cNvPr>
            <p:cNvSpPr txBox="1"/>
            <p:nvPr/>
          </p:nvSpPr>
          <p:spPr>
            <a:xfrm>
              <a:off x="3576484" y="227862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th-TH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D53A861-3A48-42DB-567D-C560D785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815" y="1745517"/>
            <a:ext cx="4996818" cy="453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BF37C73-9034-BDA2-B38D-8FCE99D22008}"/>
              </a:ext>
            </a:extLst>
          </p:cNvPr>
          <p:cNvSpPr/>
          <p:nvPr/>
        </p:nvSpPr>
        <p:spPr>
          <a:xfrm>
            <a:off x="5579186" y="3802429"/>
            <a:ext cx="693174" cy="367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FA0EBF-F4CE-C488-A3BC-0226A67CE5D4}"/>
              </a:ext>
            </a:extLst>
          </p:cNvPr>
          <p:cNvSpPr/>
          <p:nvPr/>
        </p:nvSpPr>
        <p:spPr>
          <a:xfrm>
            <a:off x="2808064" y="4387862"/>
            <a:ext cx="2147394" cy="361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19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Course Outlines – Prerequisites</a:t>
            </a:r>
            <a:endParaRPr lang="th-TH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D5E58BC-96D8-8792-D02B-961B6AA7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1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185FC-7B12-11D0-49B1-170D6EAD0058}"/>
              </a:ext>
            </a:extLst>
          </p:cNvPr>
          <p:cNvSpPr txBox="1"/>
          <p:nvPr/>
        </p:nvSpPr>
        <p:spPr>
          <a:xfrm>
            <a:off x="838200" y="905522"/>
            <a:ext cx="4217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ArcGIS API for JavaScript &gt;= 4.X or newer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Angular Version &gt;= 13.X  or newer</a:t>
            </a:r>
            <a:endParaRPr lang="th-TH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NodeJS &gt;= 14.X.X or newer</a:t>
            </a:r>
          </a:p>
        </p:txBody>
      </p:sp>
    </p:spTree>
    <p:extLst>
      <p:ext uri="{BB962C8B-B14F-4D97-AF65-F5344CB8AC3E}">
        <p14:creationId xmlns:p14="http://schemas.microsoft.com/office/powerpoint/2010/main" val="86262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314632" y="760586"/>
            <a:ext cx="3189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case: Search Filtering Panel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7AB05A-8FF0-DFF3-407C-845CA4C7AB28}"/>
              </a:ext>
            </a:extLst>
          </p:cNvPr>
          <p:cNvGrpSpPr/>
          <p:nvPr/>
        </p:nvGrpSpPr>
        <p:grpSpPr>
          <a:xfrm>
            <a:off x="209551" y="1254190"/>
            <a:ext cx="5886449" cy="5416942"/>
            <a:chOff x="621685" y="1283687"/>
            <a:chExt cx="5886449" cy="541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793491-BCCA-9060-D4DA-EE05C1EE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85" y="1394464"/>
              <a:ext cx="5886449" cy="53061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2D9639-928D-C7E3-D93E-847DB4EA0AC7}"/>
                </a:ext>
              </a:extLst>
            </p:cNvPr>
            <p:cNvSpPr txBox="1"/>
            <p:nvPr/>
          </p:nvSpPr>
          <p:spPr>
            <a:xfrm>
              <a:off x="3576484" y="227862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th-TH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28ABDC-89EC-6CCD-44B5-C3C2F067E931}"/>
                </a:ext>
              </a:extLst>
            </p:cNvPr>
            <p:cNvSpPr/>
            <p:nvPr/>
          </p:nvSpPr>
          <p:spPr>
            <a:xfrm>
              <a:off x="3668849" y="1632078"/>
              <a:ext cx="2057399" cy="1075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/>
                <a:t>Wheelchair: Yes</a:t>
              </a:r>
            </a:p>
            <a:p>
              <a:r>
                <a:rPr lang="en-US" sz="2000" dirty="0"/>
                <a:t>PET: No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696072-AF69-C526-49D4-B001F1095ACD}"/>
                </a:ext>
              </a:extLst>
            </p:cNvPr>
            <p:cNvSpPr/>
            <p:nvPr/>
          </p:nvSpPr>
          <p:spPr>
            <a:xfrm>
              <a:off x="1116568" y="1283687"/>
              <a:ext cx="2057399" cy="1075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000" dirty="0"/>
                <a:t>Wheelchair: Yes</a:t>
              </a:r>
            </a:p>
            <a:p>
              <a:r>
                <a:rPr lang="en-US" sz="2000" dirty="0"/>
                <a:t>PET: Yes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EA8BCDB-67DA-825B-22D9-6B5E58800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4116" y="2170023"/>
              <a:ext cx="921151" cy="537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473447-0A57-C03D-962A-6C00B0E17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0" y="2514600"/>
              <a:ext cx="862781" cy="287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65E5F-EF16-4B93-4BC1-06D9A0CF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84" y="1436196"/>
            <a:ext cx="5770492" cy="523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5B7C76-27D0-9D79-7156-B712ED5BC799}"/>
              </a:ext>
            </a:extLst>
          </p:cNvPr>
          <p:cNvSpPr/>
          <p:nvPr/>
        </p:nvSpPr>
        <p:spPr>
          <a:xfrm>
            <a:off x="9434675" y="1947157"/>
            <a:ext cx="2057399" cy="1075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Wheelchair: No</a:t>
            </a:r>
          </a:p>
          <a:p>
            <a:r>
              <a:rPr lang="en-US" sz="2000" dirty="0"/>
              <a:t>PET: Yes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513F25-6ED0-853F-D633-35D66EF7BAC3}"/>
              </a:ext>
            </a:extLst>
          </p:cNvPr>
          <p:cNvCxnSpPr>
            <a:cxnSpLocks/>
          </p:cNvCxnSpPr>
          <p:nvPr/>
        </p:nvCxnSpPr>
        <p:spPr>
          <a:xfrm flipH="1">
            <a:off x="8390195" y="2772349"/>
            <a:ext cx="1771444" cy="80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708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314632" y="760586"/>
            <a:ext cx="3189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case: Search Filtering Panel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14466-8866-75F9-E169-4AFA5F423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2931"/>
            <a:ext cx="5506208" cy="4933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245FD0-4F3D-B4E3-F0BE-F63809AEC5CF}"/>
              </a:ext>
            </a:extLst>
          </p:cNvPr>
          <p:cNvSpPr/>
          <p:nvPr/>
        </p:nvSpPr>
        <p:spPr>
          <a:xfrm>
            <a:off x="7148675" y="3075780"/>
            <a:ext cx="2057399" cy="1075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Small Buffer without result</a:t>
            </a:r>
          </a:p>
        </p:txBody>
      </p:sp>
    </p:spTree>
    <p:extLst>
      <p:ext uri="{BB962C8B-B14F-4D97-AF65-F5344CB8AC3E}">
        <p14:creationId xmlns:p14="http://schemas.microsoft.com/office/powerpoint/2010/main" val="118573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314632" y="760586"/>
            <a:ext cx="3189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 case: Search Filtering Panel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45FD0-4F3D-B4E3-F0BE-F63809AEC5CF}"/>
              </a:ext>
            </a:extLst>
          </p:cNvPr>
          <p:cNvSpPr/>
          <p:nvPr/>
        </p:nvSpPr>
        <p:spPr>
          <a:xfrm>
            <a:off x="7627998" y="4174535"/>
            <a:ext cx="2057399" cy="10758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Larger Buffer with result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7B8233-55E4-B7E4-9AAD-020869982FD7}"/>
              </a:ext>
            </a:extLst>
          </p:cNvPr>
          <p:cNvGrpSpPr/>
          <p:nvPr/>
        </p:nvGrpSpPr>
        <p:grpSpPr>
          <a:xfrm>
            <a:off x="471334" y="1254169"/>
            <a:ext cx="5624666" cy="5087638"/>
            <a:chOff x="471334" y="1254169"/>
            <a:chExt cx="5624666" cy="50876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466103-1B5F-2769-444A-577AC007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34" y="1254169"/>
              <a:ext cx="5624666" cy="50876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283119-BB5B-2199-71D2-215190A2CDE6}"/>
                </a:ext>
              </a:extLst>
            </p:cNvPr>
            <p:cNvSpPr/>
            <p:nvPr/>
          </p:nvSpPr>
          <p:spPr>
            <a:xfrm>
              <a:off x="838200" y="2293591"/>
              <a:ext cx="666135" cy="700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7EC4B4-9FF4-6BB5-617B-0E1F9413532E}"/>
              </a:ext>
            </a:extLst>
          </p:cNvPr>
          <p:cNvCxnSpPr/>
          <p:nvPr/>
        </p:nvCxnSpPr>
        <p:spPr>
          <a:xfrm flipH="1">
            <a:off x="2293374" y="1349477"/>
            <a:ext cx="4855301" cy="164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3F0974-F479-6A4B-2654-93E26C39F055}"/>
              </a:ext>
            </a:extLst>
          </p:cNvPr>
          <p:cNvSpPr txBox="1"/>
          <p:nvPr/>
        </p:nvSpPr>
        <p:spPr>
          <a:xfrm>
            <a:off x="7302296" y="1087867"/>
            <a:ext cx="4230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Rgba</a:t>
            </a:r>
            <a:r>
              <a:rPr lang="en-US" dirty="0"/>
              <a:t>: [211, 132, 80, 0.7]</a:t>
            </a:r>
            <a:endParaRPr lang="th-T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9C3BA6-53B1-63AA-0E6D-DDBEDD43F57D}"/>
              </a:ext>
            </a:extLst>
          </p:cNvPr>
          <p:cNvCxnSpPr>
            <a:cxnSpLocks/>
          </p:cNvCxnSpPr>
          <p:nvPr/>
        </p:nvCxnSpPr>
        <p:spPr>
          <a:xfrm flipH="1">
            <a:off x="3503775" y="2146101"/>
            <a:ext cx="3644900" cy="759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8526D4-96DB-B8EE-3822-559A869BC16D}"/>
              </a:ext>
            </a:extLst>
          </p:cNvPr>
          <p:cNvSpPr txBox="1"/>
          <p:nvPr/>
        </p:nvSpPr>
        <p:spPr>
          <a:xfrm>
            <a:off x="7302295" y="1826111"/>
            <a:ext cx="4230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Rgba</a:t>
            </a:r>
            <a:r>
              <a:rPr lang="en-US" dirty="0"/>
              <a:t>: [255, 255, 255, 0.4]</a:t>
            </a:r>
            <a:endParaRPr lang="th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41860-6908-E15D-7149-4274DB7B6CB4}"/>
              </a:ext>
            </a:extLst>
          </p:cNvPr>
          <p:cNvSpPr txBox="1"/>
          <p:nvPr/>
        </p:nvSpPr>
        <p:spPr>
          <a:xfrm>
            <a:off x="7302294" y="2643757"/>
            <a:ext cx="4230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Rgba</a:t>
            </a:r>
            <a:r>
              <a:rPr lang="en-US" dirty="0"/>
              <a:t>: [211, 132, 80, 0.7]</a:t>
            </a:r>
            <a:endParaRPr lang="th-TH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6AA386-FBD8-E290-1550-802A7229B4E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018927" y="2905367"/>
            <a:ext cx="3283367" cy="240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12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498987" y="799549"/>
            <a:ext cx="1065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3.3 Implement Search Filtering Panel</a:t>
            </a:r>
          </a:p>
          <a:p>
            <a:r>
              <a:rPr lang="en-US" sz="1600" dirty="0"/>
              <a:t>- Click the </a:t>
            </a:r>
            <a:r>
              <a:rPr lang="en-US" sz="1600" dirty="0">
                <a:solidFill>
                  <a:srgbClr val="FF0000"/>
                </a:solidFill>
              </a:rPr>
              <a:t>“Clear Filter” </a:t>
            </a:r>
            <a:r>
              <a:rPr lang="en-US" sz="1600" dirty="0"/>
              <a:t>to remove the buffer graphic and remove layer filter condition. </a:t>
            </a:r>
            <a:endParaRPr lang="en-US" sz="1600" b="1" dirty="0">
              <a:solidFill>
                <a:srgbClr val="33A77D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BF37C73-9034-BDA2-B38D-8FCE99D22008}"/>
              </a:ext>
            </a:extLst>
          </p:cNvPr>
          <p:cNvSpPr/>
          <p:nvPr/>
        </p:nvSpPr>
        <p:spPr>
          <a:xfrm>
            <a:off x="5579186" y="3802429"/>
            <a:ext cx="693174" cy="367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51662-4472-11BD-6699-568ECF57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87" y="1738567"/>
            <a:ext cx="4732661" cy="4280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C11C4-357F-F352-1071-8515F6E16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98" y="1740767"/>
            <a:ext cx="4760639" cy="427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272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Quiz #3 – Search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23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A8DB-7911-5041-E7B5-F578B85109A6}"/>
              </a:ext>
            </a:extLst>
          </p:cNvPr>
          <p:cNvSpPr txBox="1"/>
          <p:nvPr/>
        </p:nvSpPr>
        <p:spPr>
          <a:xfrm>
            <a:off x="838200" y="905522"/>
            <a:ext cx="547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Goal of Quiz#3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Test </a:t>
            </a:r>
            <a:r>
              <a:rPr lang="en-US" sz="1600" dirty="0">
                <a:solidFill>
                  <a:srgbClr val="33A77D"/>
                </a:solidFill>
              </a:rPr>
              <a:t>intermediate</a:t>
            </a:r>
            <a:r>
              <a:rPr lang="en-US" sz="1600" dirty="0"/>
              <a:t> skill in using ArcGIS API for JavaScript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*** Functionality &gt; Beautiful UI</a:t>
            </a:r>
          </a:p>
        </p:txBody>
      </p:sp>
    </p:spTree>
    <p:extLst>
      <p:ext uri="{BB962C8B-B14F-4D97-AF65-F5344CB8AC3E}">
        <p14:creationId xmlns:p14="http://schemas.microsoft.com/office/powerpoint/2010/main" val="376989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D7543-6801-C1D1-9FBA-22BE5F9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67" y="698830"/>
            <a:ext cx="10515600" cy="1227138"/>
          </a:xfrm>
        </p:spPr>
        <p:txBody>
          <a:bodyPr>
            <a:normAutofit fontScale="90000"/>
          </a:bodyPr>
          <a:lstStyle/>
          <a:p>
            <a:r>
              <a:rPr lang="en-US" dirty="0"/>
              <a:t>Everyone must join</a:t>
            </a:r>
            <a:br>
              <a:rPr lang="en-US" dirty="0"/>
            </a:br>
            <a:r>
              <a:rPr lang="en-US" dirty="0"/>
              <a:t>Open Chat</a:t>
            </a:r>
            <a:endParaRPr lang="th-TH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9726879D-3386-77E2-CA07-4988981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09" y="1925968"/>
            <a:ext cx="2838450" cy="283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D0DA8-B1A0-550C-8AE6-89238B95282F}"/>
              </a:ext>
            </a:extLst>
          </p:cNvPr>
          <p:cNvSpPr txBox="1"/>
          <p:nvPr/>
        </p:nvSpPr>
        <p:spPr>
          <a:xfrm>
            <a:off x="396056" y="4850916"/>
            <a:ext cx="110922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Room: "GISC Quiz #1452“</a:t>
            </a:r>
          </a:p>
          <a:p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https://line.me/ti/g2/x-5BHzljhVJjyvuqzOfi4_GaZAi-M6uMdMqWPw?utm_source=invitation&amp;utm_medium=link_copy&amp;utm_campaign=default</a:t>
            </a:r>
            <a:r>
              <a:rPr lang="en-US" dirty="0">
                <a:solidFill>
                  <a:srgbClr val="FFFF00"/>
                </a:solidFill>
              </a:rPr>
              <a:t>  </a:t>
            </a:r>
            <a:endParaRPr lang="th-TH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53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D2AB-8A06-4AC1-312D-CAD86AD9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04" y="1555541"/>
            <a:ext cx="10515600" cy="3427513"/>
          </a:xfrm>
        </p:spPr>
        <p:txBody>
          <a:bodyPr>
            <a:normAutofit/>
          </a:bodyPr>
          <a:lstStyle/>
          <a:p>
            <a:r>
              <a:rPr lang="en-US" dirty="0"/>
              <a:t>Open the Camera and share the screen when doing a quiz.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164376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D2AB-8A06-4AC1-312D-CAD86AD9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63" y="339213"/>
            <a:ext cx="10515600" cy="2902567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time up</a:t>
            </a:r>
            <a:br>
              <a:rPr lang="en-US" dirty="0"/>
            </a:br>
            <a:r>
              <a:rPr lang="en-US" dirty="0"/>
              <a:t>zip source code and sent to email: </a:t>
            </a:r>
            <a:r>
              <a:rPr lang="en-US" dirty="0">
                <a:hlinkClick r:id="rId2"/>
              </a:rPr>
              <a:t>005029@cdg.co.th</a:t>
            </a:r>
            <a:r>
              <a:rPr lang="en-US" dirty="0"/>
              <a:t>   </a:t>
            </a:r>
            <a:endParaRPr lang="en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55C50-044A-3478-1A1E-BE44BBDD6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20" y="3321245"/>
            <a:ext cx="7473950" cy="3294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C136FA-4A97-C333-18E5-A9950B943AD4}"/>
              </a:ext>
            </a:extLst>
          </p:cNvPr>
          <p:cNvSpPr/>
          <p:nvPr/>
        </p:nvSpPr>
        <p:spPr>
          <a:xfrm>
            <a:off x="8114695" y="3616221"/>
            <a:ext cx="3312431" cy="17321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* Do not include </a:t>
            </a:r>
            <a:r>
              <a:rPr lang="en-US" sz="2000" dirty="0">
                <a:solidFill>
                  <a:srgbClr val="FF0000"/>
                </a:solidFill>
              </a:rPr>
              <a:t>“</a:t>
            </a:r>
            <a:r>
              <a:rPr lang="en-US" sz="2000" dirty="0" err="1">
                <a:solidFill>
                  <a:srgbClr val="FF0000"/>
                </a:solidFill>
              </a:rPr>
              <a:t>node_modules</a:t>
            </a:r>
            <a:r>
              <a:rPr lang="en-US" sz="2000" dirty="0">
                <a:solidFill>
                  <a:srgbClr val="FF0000"/>
                </a:solidFill>
              </a:rPr>
              <a:t>” or “.angular” </a:t>
            </a:r>
            <a:r>
              <a:rPr lang="en-US" sz="2000" dirty="0"/>
              <a:t>in the zip file.</a:t>
            </a:r>
          </a:p>
        </p:txBody>
      </p:sp>
    </p:spTree>
    <p:extLst>
      <p:ext uri="{BB962C8B-B14F-4D97-AF65-F5344CB8AC3E}">
        <p14:creationId xmlns:p14="http://schemas.microsoft.com/office/powerpoint/2010/main" val="25833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D2AB-8A06-4AC1-312D-CAD86AD9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8563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The </a:t>
            </a:r>
            <a:r>
              <a:rPr lang="en-US" dirty="0">
                <a:solidFill>
                  <a:srgbClr val="FFFF00"/>
                </a:solidFill>
                <a:latin typeface="Poppins" pitchFamily="2" charset="77"/>
                <a:cs typeface="Poppins" pitchFamily="2" charset="77"/>
              </a:rPr>
              <a:t>Shelters</a:t>
            </a:r>
            <a:endParaRPr lang="th-TH" dirty="0">
              <a:solidFill>
                <a:srgbClr val="FFFF00"/>
              </a:solidFill>
              <a:latin typeface="Poppins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best things in life are </a:t>
            </a:r>
            <a:r>
              <a:rPr lang="en-US" u="sng" dirty="0"/>
              <a:t>rescued</a:t>
            </a:r>
            <a:r>
              <a:rPr lang="en-US" dirty="0"/>
              <a:t>.</a:t>
            </a:r>
            <a:endParaRPr lang="th-TH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7403E45-EBB1-AFD4-E5D3-EDC15BC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solidFill>
                  <a:schemeClr val="bg1"/>
                </a:solidFill>
                <a:latin typeface="Poppins" pitchFamily="2" charset="77"/>
              </a:rPr>
              <a:t>2</a:t>
            </a:fld>
            <a:endParaRPr lang="th-TH" sz="1400" dirty="0">
              <a:solidFill>
                <a:schemeClr val="bg1"/>
              </a:solidFill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945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Quiz #1</a:t>
            </a:r>
            <a:endParaRPr lang="th-TH" dirty="0">
              <a:solidFill>
                <a:srgbClr val="FFFF00"/>
              </a:solidFill>
              <a:latin typeface="Poppins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Landing Page</a:t>
            </a:r>
            <a:endParaRPr lang="th-TH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7403E45-EBB1-AFD4-E5D3-EDC15BC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solidFill>
                  <a:schemeClr val="bg1"/>
                </a:solidFill>
                <a:latin typeface="Poppins" pitchFamily="2" charset="77"/>
              </a:rPr>
              <a:t>3</a:t>
            </a:fld>
            <a:endParaRPr lang="th-TH" sz="1400" dirty="0">
              <a:solidFill>
                <a:schemeClr val="bg1"/>
              </a:solidFill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689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#1 – Landing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4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5578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Assets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Download here: </a:t>
            </a:r>
            <a:r>
              <a:rPr lang="en-US" sz="1600" dirty="0">
                <a:hlinkClick r:id="rId2"/>
              </a:rPr>
              <a:t>https://github.com/gisc5029/QuizAssets</a:t>
            </a:r>
            <a:endParaRPr lang="en-US" sz="1600" dirty="0"/>
          </a:p>
          <a:p>
            <a:r>
              <a:rPr lang="en-US" sz="1600" b="1" dirty="0"/>
              <a:t>1.1 Implement UI of landing page as below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77D81-ECEE-F6E1-AAB8-FF407C45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78" y="2019894"/>
            <a:ext cx="2429224" cy="448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D16EF-0032-84DC-4848-9248DBA1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211" y="2019894"/>
            <a:ext cx="2406680" cy="448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70798-0B0D-1123-8D3E-D64C10A8B15E}"/>
              </a:ext>
            </a:extLst>
          </p:cNvPr>
          <p:cNvCxnSpPr/>
          <p:nvPr/>
        </p:nvCxnSpPr>
        <p:spPr>
          <a:xfrm flipH="1" flipV="1">
            <a:off x="1305017" y="2485748"/>
            <a:ext cx="1180731" cy="12428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1ABEB-C495-6BD1-367F-AB7A92D78B27}"/>
              </a:ext>
            </a:extLst>
          </p:cNvPr>
          <p:cNvSpPr txBox="1"/>
          <p:nvPr/>
        </p:nvSpPr>
        <p:spPr>
          <a:xfrm>
            <a:off x="720200" y="2159481"/>
            <a:ext cx="116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logo.png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8F30EB-0A10-C2AA-6E6F-E87908908A71}"/>
              </a:ext>
            </a:extLst>
          </p:cNvPr>
          <p:cNvCxnSpPr>
            <a:cxnSpLocks/>
          </p:cNvCxnSpPr>
          <p:nvPr/>
        </p:nvCxnSpPr>
        <p:spPr>
          <a:xfrm flipV="1">
            <a:off x="3364637" y="3508160"/>
            <a:ext cx="1981343" cy="49566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186210-A2EF-A067-E3C3-A0AAD16BAA5E}"/>
              </a:ext>
            </a:extLst>
          </p:cNvPr>
          <p:cNvSpPr txBox="1"/>
          <p:nvPr/>
        </p:nvSpPr>
        <p:spPr>
          <a:xfrm>
            <a:off x="4926367" y="3180563"/>
            <a:ext cx="116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bg1.png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3C3E16-AE5D-3225-2454-82DE9BC9AF11}"/>
              </a:ext>
            </a:extLst>
          </p:cNvPr>
          <p:cNvCxnSpPr>
            <a:cxnSpLocks/>
          </p:cNvCxnSpPr>
          <p:nvPr/>
        </p:nvCxnSpPr>
        <p:spPr>
          <a:xfrm flipH="1" flipV="1">
            <a:off x="1057147" y="4163971"/>
            <a:ext cx="912902" cy="78844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8036D0-0359-F3D7-8CFC-1DEAB72A3041}"/>
              </a:ext>
            </a:extLst>
          </p:cNvPr>
          <p:cNvSpPr txBox="1"/>
          <p:nvPr/>
        </p:nvSpPr>
        <p:spPr>
          <a:xfrm>
            <a:off x="452761" y="3831230"/>
            <a:ext cx="13532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chkbox.png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4FB268-F892-D16C-86F1-CAA36AD3ED60}"/>
              </a:ext>
            </a:extLst>
          </p:cNvPr>
          <p:cNvCxnSpPr>
            <a:cxnSpLocks/>
          </p:cNvCxnSpPr>
          <p:nvPr/>
        </p:nvCxnSpPr>
        <p:spPr>
          <a:xfrm flipH="1">
            <a:off x="1349555" y="5285155"/>
            <a:ext cx="912902" cy="49699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234E57-D788-8439-C231-65EABB940210}"/>
              </a:ext>
            </a:extLst>
          </p:cNvPr>
          <p:cNvSpPr txBox="1"/>
          <p:nvPr/>
        </p:nvSpPr>
        <p:spPr>
          <a:xfrm>
            <a:off x="364531" y="5805696"/>
            <a:ext cx="1970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renting_active.png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0EF8D6-997E-C72E-63AA-1B3765C185F2}"/>
              </a:ext>
            </a:extLst>
          </p:cNvPr>
          <p:cNvCxnSpPr>
            <a:cxnSpLocks/>
          </p:cNvCxnSpPr>
          <p:nvPr/>
        </p:nvCxnSpPr>
        <p:spPr>
          <a:xfrm>
            <a:off x="3633910" y="5285155"/>
            <a:ext cx="1712070" cy="31696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CD1C79-C4ED-AE55-390D-955CA8D68739}"/>
              </a:ext>
            </a:extLst>
          </p:cNvPr>
          <p:cNvSpPr txBox="1"/>
          <p:nvPr/>
        </p:nvSpPr>
        <p:spPr>
          <a:xfrm>
            <a:off x="4717731" y="5612874"/>
            <a:ext cx="1970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looking.png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FE5873-E0AB-74B2-D70C-DE1B5F096638}"/>
              </a:ext>
            </a:extLst>
          </p:cNvPr>
          <p:cNvCxnSpPr>
            <a:cxnSpLocks/>
          </p:cNvCxnSpPr>
          <p:nvPr/>
        </p:nvCxnSpPr>
        <p:spPr>
          <a:xfrm>
            <a:off x="9689960" y="5274402"/>
            <a:ext cx="1712070" cy="31696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E61063-BFE2-1757-E34F-B18B72D6C9BC}"/>
              </a:ext>
            </a:extLst>
          </p:cNvPr>
          <p:cNvSpPr txBox="1"/>
          <p:nvPr/>
        </p:nvSpPr>
        <p:spPr>
          <a:xfrm>
            <a:off x="10245940" y="5612874"/>
            <a:ext cx="1981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Looking_active.png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9CDA1-038F-8390-008E-06291F75EF78}"/>
              </a:ext>
            </a:extLst>
          </p:cNvPr>
          <p:cNvCxnSpPr>
            <a:cxnSpLocks/>
          </p:cNvCxnSpPr>
          <p:nvPr/>
        </p:nvCxnSpPr>
        <p:spPr>
          <a:xfrm>
            <a:off x="6612633" y="4907651"/>
            <a:ext cx="1712070" cy="31696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390B2F-DDE8-8AA6-1EC7-87D79DBFF22C}"/>
              </a:ext>
            </a:extLst>
          </p:cNvPr>
          <p:cNvSpPr txBox="1"/>
          <p:nvPr/>
        </p:nvSpPr>
        <p:spPr>
          <a:xfrm>
            <a:off x="5960622" y="4563721"/>
            <a:ext cx="1981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renting.png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70FB38-1E6C-6B93-D0EF-C61C5FD5AC9F}"/>
              </a:ext>
            </a:extLst>
          </p:cNvPr>
          <p:cNvSpPr txBox="1"/>
          <p:nvPr/>
        </p:nvSpPr>
        <p:spPr>
          <a:xfrm>
            <a:off x="6302805" y="6014621"/>
            <a:ext cx="116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A77D"/>
                </a:solidFill>
              </a:rPr>
              <a:t>#33A77D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BFCF25-C7C0-A8CA-D066-11E5356305B8}"/>
              </a:ext>
            </a:extLst>
          </p:cNvPr>
          <p:cNvCxnSpPr>
            <a:cxnSpLocks/>
          </p:cNvCxnSpPr>
          <p:nvPr/>
        </p:nvCxnSpPr>
        <p:spPr>
          <a:xfrm flipV="1">
            <a:off x="7332955" y="6144250"/>
            <a:ext cx="843557" cy="3964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25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#1 – Landing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5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3230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1.2 Implement Angular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77D81-ECEE-F6E1-AAB8-FF407C45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39" y="1528165"/>
            <a:ext cx="2429224" cy="448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D16EF-0032-84DC-4848-9248DBA1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1528165"/>
            <a:ext cx="2406680" cy="4486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B55F1880-8719-94CE-04FB-C5F24B3C36EF}"/>
              </a:ext>
            </a:extLst>
          </p:cNvPr>
          <p:cNvSpPr/>
          <p:nvPr/>
        </p:nvSpPr>
        <p:spPr>
          <a:xfrm>
            <a:off x="9001958" y="4544161"/>
            <a:ext cx="825623" cy="120856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B7A27CF-CFCE-63D8-F40A-9AD5D31CA584}"/>
              </a:ext>
            </a:extLst>
          </p:cNvPr>
          <p:cNvSpPr/>
          <p:nvPr/>
        </p:nvSpPr>
        <p:spPr>
          <a:xfrm rot="10800000">
            <a:off x="2157388" y="4460162"/>
            <a:ext cx="825623" cy="120856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0415B-221B-815E-CCA5-3C1CB8F00C74}"/>
              </a:ext>
            </a:extLst>
          </p:cNvPr>
          <p:cNvSpPr txBox="1"/>
          <p:nvPr/>
        </p:nvSpPr>
        <p:spPr>
          <a:xfrm>
            <a:off x="575314" y="4583243"/>
            <a:ext cx="1557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Go to “</a:t>
            </a:r>
            <a:r>
              <a:rPr lang="en-US" sz="1600" dirty="0">
                <a:solidFill>
                  <a:srgbClr val="FF0000"/>
                </a:solidFill>
              </a:rPr>
              <a:t>register</a:t>
            </a:r>
            <a:r>
              <a:rPr lang="en-US" sz="1600" dirty="0"/>
              <a:t>”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4E1B2-D84E-FE29-ACE2-905D1A5B045E}"/>
              </a:ext>
            </a:extLst>
          </p:cNvPr>
          <p:cNvSpPr txBox="1"/>
          <p:nvPr/>
        </p:nvSpPr>
        <p:spPr>
          <a:xfrm>
            <a:off x="9851207" y="4772058"/>
            <a:ext cx="1557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Go to </a:t>
            </a:r>
          </a:p>
          <a:p>
            <a:r>
              <a:rPr lang="en-US" sz="1600" dirty="0"/>
              <a:t>“</a:t>
            </a:r>
            <a:r>
              <a:rPr lang="en-US" sz="1600" dirty="0">
                <a:solidFill>
                  <a:srgbClr val="002060"/>
                </a:solidFill>
              </a:rPr>
              <a:t>search</a:t>
            </a:r>
            <a:r>
              <a:rPr lang="en-US" sz="1600" dirty="0"/>
              <a:t>” page</a:t>
            </a:r>
          </a:p>
        </p:txBody>
      </p:sp>
    </p:spTree>
    <p:extLst>
      <p:ext uri="{BB962C8B-B14F-4D97-AF65-F5344CB8AC3E}">
        <p14:creationId xmlns:p14="http://schemas.microsoft.com/office/powerpoint/2010/main" val="203718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#1 – Landing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6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77D79-8DE4-F030-84D6-BBA18105882D}"/>
              </a:ext>
            </a:extLst>
          </p:cNvPr>
          <p:cNvSpPr txBox="1"/>
          <p:nvPr/>
        </p:nvSpPr>
        <p:spPr>
          <a:xfrm>
            <a:off x="838200" y="843379"/>
            <a:ext cx="3206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1.3 Implement Web Responsive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B3913-BFD5-319E-77B4-943B5206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0" y="1387990"/>
            <a:ext cx="7962772" cy="519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82E6F7-A242-5528-74B5-1DD4875DD921}"/>
              </a:ext>
            </a:extLst>
          </p:cNvPr>
          <p:cNvSpPr txBox="1"/>
          <p:nvPr/>
        </p:nvSpPr>
        <p:spPr>
          <a:xfrm>
            <a:off x="8961193" y="3675355"/>
            <a:ext cx="29903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Responsive View</a:t>
            </a:r>
          </a:p>
          <a:p>
            <a:r>
              <a:rPr lang="en-US" dirty="0"/>
              <a:t>: Width &gt;= </a:t>
            </a:r>
            <a:r>
              <a:rPr lang="en-US" dirty="0">
                <a:solidFill>
                  <a:srgbClr val="FF0000"/>
                </a:solidFill>
              </a:rPr>
              <a:t>1024</a:t>
            </a:r>
          </a:p>
        </p:txBody>
      </p:sp>
    </p:spTree>
    <p:extLst>
      <p:ext uri="{BB962C8B-B14F-4D97-AF65-F5344CB8AC3E}">
        <p14:creationId xmlns:p14="http://schemas.microsoft.com/office/powerpoint/2010/main" val="225058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0A6083-1861-4CC5-8DFB-91C30D8E02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Quiz #1 – Landing Page</a:t>
            </a:r>
            <a:endParaRPr lang="th-TH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5FAC1-AD56-1AA0-3C46-8CE0116C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latin typeface="Poppins" pitchFamily="2" charset="77"/>
              </a:rPr>
              <a:t>7</a:t>
            </a:fld>
            <a:endParaRPr lang="th-TH" sz="1400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BA8DB-7911-5041-E7B5-F578B85109A6}"/>
              </a:ext>
            </a:extLst>
          </p:cNvPr>
          <p:cNvSpPr txBox="1"/>
          <p:nvPr/>
        </p:nvSpPr>
        <p:spPr>
          <a:xfrm>
            <a:off x="838200" y="905522"/>
            <a:ext cx="45011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Goal of Quiz#1</a:t>
            </a:r>
          </a:p>
          <a:p>
            <a:pPr marL="457200" indent="-457200">
              <a:buFontTx/>
              <a:buChar char="-"/>
            </a:pPr>
            <a:r>
              <a:rPr lang="en-US" sz="1600" dirty="0"/>
              <a:t>Test basic of implementing UI.</a:t>
            </a:r>
          </a:p>
          <a:p>
            <a:pPr marL="457200" indent="-457200">
              <a:buFontTx/>
              <a:buChar char="-"/>
            </a:pPr>
            <a:r>
              <a:rPr lang="en-US" sz="1600" dirty="0"/>
              <a:t>Test basic of angular</a:t>
            </a:r>
          </a:p>
          <a:p>
            <a:pPr marL="914400" lvl="1" indent="-457200">
              <a:buFontTx/>
              <a:buChar char="-"/>
            </a:pPr>
            <a:r>
              <a:rPr lang="en-US" sz="1600" dirty="0"/>
              <a:t>Handling state of element/control</a:t>
            </a:r>
          </a:p>
          <a:p>
            <a:pPr marL="914400" lvl="1" indent="-457200">
              <a:buFontTx/>
              <a:buChar char="-"/>
            </a:pPr>
            <a:r>
              <a:rPr lang="en-US" sz="1600" dirty="0"/>
              <a:t>Angular routing</a:t>
            </a:r>
          </a:p>
          <a:p>
            <a:pPr marL="457200" indent="-457200">
              <a:buFontTx/>
              <a:buChar char="-"/>
            </a:pPr>
            <a:r>
              <a:rPr lang="en-US" sz="1600" dirty="0"/>
              <a:t>Test basic of implementing web responsive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*** Functionality &gt; Beautiful UI</a:t>
            </a:r>
          </a:p>
        </p:txBody>
      </p:sp>
    </p:spTree>
    <p:extLst>
      <p:ext uri="{BB962C8B-B14F-4D97-AF65-F5344CB8AC3E}">
        <p14:creationId xmlns:p14="http://schemas.microsoft.com/office/powerpoint/2010/main" val="160232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Quiz #2</a:t>
            </a:r>
            <a:endParaRPr lang="th-TH" dirty="0">
              <a:solidFill>
                <a:srgbClr val="FFFF00"/>
              </a:solidFill>
              <a:latin typeface="Poppins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 Page</a:t>
            </a:r>
            <a:endParaRPr lang="th-TH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7403E45-EBB1-AFD4-E5D3-EDC15BC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56" y="6412910"/>
            <a:ext cx="2743200" cy="365125"/>
          </a:xfrm>
        </p:spPr>
        <p:txBody>
          <a:bodyPr/>
          <a:lstStyle/>
          <a:p>
            <a:fld id="{4AE4E933-11A3-400D-B14A-6F14901CF87A}" type="slidenum">
              <a:rPr lang="th-TH" sz="1400" smtClean="0">
                <a:solidFill>
                  <a:schemeClr val="bg1"/>
                </a:solidFill>
                <a:latin typeface="Poppins" pitchFamily="2" charset="77"/>
              </a:rPr>
              <a:t>8</a:t>
            </a:fld>
            <a:endParaRPr lang="th-TH" sz="1400" dirty="0">
              <a:solidFill>
                <a:schemeClr val="bg1"/>
              </a:solidFill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064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Kanit"/>
      </a:majorFont>
      <a:minorFont>
        <a:latin typeface="Segoe UI"/>
        <a:ea typeface=""/>
        <a:cs typeface="Kani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8186747BF3EB4EB084CBC4C41336A4" ma:contentTypeVersion="10" ma:contentTypeDescription="Create a new document." ma:contentTypeScope="" ma:versionID="60551e2efbd5756d4f107ebd6710cd66">
  <xsd:schema xmlns:xsd="http://www.w3.org/2001/XMLSchema" xmlns:xs="http://www.w3.org/2001/XMLSchema" xmlns:p="http://schemas.microsoft.com/office/2006/metadata/properties" xmlns:ns2="12804537-03a3-4d5e-b446-e8e857f0c581" xmlns:ns3="7b320c14-495c-44ac-932b-a99bc48f36a3" targetNamespace="http://schemas.microsoft.com/office/2006/metadata/properties" ma:root="true" ma:fieldsID="8a08b9dd0663e44c478208b07e068abc" ns2:_="" ns3:_="">
    <xsd:import namespace="12804537-03a3-4d5e-b446-e8e857f0c581"/>
    <xsd:import namespace="7b320c14-495c-44ac-932b-a99bc48f36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04537-03a3-4d5e-b446-e8e857f0c5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320c14-495c-44ac-932b-a99bc48f36a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b320c14-495c-44ac-932b-a99bc48f36a3">
      <UserInfo>
        <DisplayName>MONLADA LIMWIBUL</DisplayName>
        <AccountId>35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A472EB8-5492-4ACA-8682-F4D9134134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04537-03a3-4d5e-b446-e8e857f0c581"/>
    <ds:schemaRef ds:uri="7b320c14-495c-44ac-932b-a99bc48f36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CD9038-9366-43C3-9CF1-93E85A0F79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2B981C-4430-4C95-8248-0C8792EFCC3C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12804537-03a3-4d5e-b446-e8e857f0c58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b320c14-495c-44ac-932b-a99bc48f36a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30993</TotalTime>
  <Words>889</Words>
  <Application>Microsoft Office PowerPoint</Application>
  <PresentationFormat>Widescreen</PresentationFormat>
  <Paragraphs>141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Poppins</vt:lpstr>
      <vt:lpstr>Segoe UI</vt:lpstr>
      <vt:lpstr>Office Theme</vt:lpstr>
      <vt:lpstr>Quiz Test</vt:lpstr>
      <vt:lpstr>PowerPoint Presentation</vt:lpstr>
      <vt:lpstr>The Shelters</vt:lpstr>
      <vt:lpstr>Quiz #1</vt:lpstr>
      <vt:lpstr>PowerPoint Presentation</vt:lpstr>
      <vt:lpstr>PowerPoint Presentation</vt:lpstr>
      <vt:lpstr>PowerPoint Presentation</vt:lpstr>
      <vt:lpstr>PowerPoint Presentation</vt:lpstr>
      <vt:lpstr>Quiz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#3 (Extra)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Everyone must join Open Chat</vt:lpstr>
      <vt:lpstr>Open the Camera and share the screen when doing a quiz.</vt:lpstr>
      <vt:lpstr>After time up zip source code and sent to email: 005029@cdg.co.th  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Telerik Reporting</dc:title>
  <dc:creator>PARIYA KHAMPIMLERT</dc:creator>
  <cp:lastModifiedBy>NOPPADON HIMANANTO</cp:lastModifiedBy>
  <cp:revision>215</cp:revision>
  <dcterms:created xsi:type="dcterms:W3CDTF">2020-06-28T13:54:27Z</dcterms:created>
  <dcterms:modified xsi:type="dcterms:W3CDTF">2022-11-21T14:54:34Z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0x010100688186747BF3EB4EB084CBC4C41336A4</vt:lpwstr>
  </property>
</Properties>
</file>